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2/14/2023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2/14/2023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2/14/2023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2/14/2023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2/14/2023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pic>
        <p:nvPicPr>
          <p:cNvPr id="8" name="Picture 7">
            <a:extLst>
              <a:ext uri="{FF2B5EF4-FFF2-40B4-BE49-F238E27FC236}">
                <a16:creationId xmlns:a16="http://schemas.microsoft.com/office/drawing/2014/main" id="{90A99AA2-A3AB-484D-AE07-DF0366869ACA}"/>
              </a:ext>
            </a:extLst>
          </p:cNvPr>
          <p:cNvPicPr>
            <a:picLocks noChangeAspect="1"/>
          </p:cNvPicPr>
          <p:nvPr userDrawn="1"/>
        </p:nvPicPr>
        <p:blipFill>
          <a:blip r:embed="rId13"/>
          <a:stretch>
            <a:fillRect/>
          </a:stretch>
        </p:blipFill>
        <p:spPr>
          <a:xfrm>
            <a:off x="11109735" y="260440"/>
            <a:ext cx="852437" cy="806360"/>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F819-12A6-4BE7-8E0D-2FC916A567BB}"/>
              </a:ext>
            </a:extLst>
          </p:cNvPr>
          <p:cNvSpPr>
            <a:spLocks noGrp="1"/>
          </p:cNvSpPr>
          <p:nvPr>
            <p:ph type="ctrTitle"/>
          </p:nvPr>
        </p:nvSpPr>
        <p:spPr>
          <a:xfrm>
            <a:off x="1767840" y="2091262"/>
            <a:ext cx="8183880" cy="2590800"/>
          </a:xfrm>
        </p:spPr>
        <p:txBody>
          <a:bodyPr/>
          <a:lstStyle/>
          <a:p>
            <a:r>
              <a:rPr lang="en-US" sz="6600" dirty="0"/>
              <a:t>Instagram user</a:t>
            </a:r>
            <a:br>
              <a:rPr lang="en-US" sz="6600" dirty="0"/>
            </a:br>
            <a:r>
              <a:rPr lang="en-US" sz="6600" dirty="0"/>
              <a:t>analytics   </a:t>
            </a:r>
            <a:br>
              <a:rPr lang="en-US" dirty="0"/>
            </a:br>
            <a:r>
              <a:rPr lang="en-US" sz="3200" dirty="0">
                <a:latin typeface="Abadi MT Condensed Light" panose="020B0306030101010103" pitchFamily="34" charset="0"/>
              </a:rPr>
              <a:t>(</a:t>
            </a:r>
            <a:r>
              <a:rPr lang="en-US" sz="3200" dirty="0">
                <a:latin typeface="Abadi MT Condensed Light" panose="020B0306030101010103" pitchFamily="34" charset="0"/>
                <a:cs typeface="Arial" panose="020B0604020202020204" pitchFamily="34" charset="0"/>
              </a:rPr>
              <a:t>Project-2</a:t>
            </a:r>
            <a:r>
              <a:rPr lang="en-US" sz="3200" dirty="0">
                <a:latin typeface="Abadi MT Condensed Light" panose="020B0306030101010103" pitchFamily="34" charset="0"/>
              </a:rPr>
              <a:t>)</a:t>
            </a:r>
            <a:endParaRPr lang="en-US" dirty="0">
              <a:latin typeface="Abadi MT Condensed Light" panose="020B0306030101010103" pitchFamily="34" charset="0"/>
            </a:endParaRPr>
          </a:p>
        </p:txBody>
      </p:sp>
      <p:sp>
        <p:nvSpPr>
          <p:cNvPr id="3" name="Subtitle 2">
            <a:extLst>
              <a:ext uri="{FF2B5EF4-FFF2-40B4-BE49-F238E27FC236}">
                <a16:creationId xmlns:a16="http://schemas.microsoft.com/office/drawing/2014/main" id="{1FC43F7D-FB45-4727-ABB0-1E97F8391596}"/>
              </a:ext>
            </a:extLst>
          </p:cNvPr>
          <p:cNvSpPr>
            <a:spLocks noGrp="1"/>
          </p:cNvSpPr>
          <p:nvPr>
            <p:ph type="subTitle" idx="1"/>
          </p:nvPr>
        </p:nvSpPr>
        <p:spPr/>
        <p:txBody>
          <a:bodyPr>
            <a:normAutofit fontScale="92500"/>
          </a:bodyPr>
          <a:lstStyle/>
          <a:p>
            <a:r>
              <a:rPr lang="en-US" sz="1800" b="1" dirty="0"/>
              <a:t>                                                                                     By: Akriti Panchbudhe</a:t>
            </a:r>
          </a:p>
        </p:txBody>
      </p:sp>
      <p:pic>
        <p:nvPicPr>
          <p:cNvPr id="5" name="Picture 4">
            <a:extLst>
              <a:ext uri="{FF2B5EF4-FFF2-40B4-BE49-F238E27FC236}">
                <a16:creationId xmlns:a16="http://schemas.microsoft.com/office/drawing/2014/main" id="{390B3EED-127A-44E8-A1B7-6276DB51C4F2}"/>
              </a:ext>
            </a:extLst>
          </p:cNvPr>
          <p:cNvPicPr>
            <a:picLocks noChangeAspect="1"/>
          </p:cNvPicPr>
          <p:nvPr/>
        </p:nvPicPr>
        <p:blipFill>
          <a:blip r:embed="rId2"/>
          <a:stretch>
            <a:fillRect/>
          </a:stretch>
        </p:blipFill>
        <p:spPr>
          <a:xfrm>
            <a:off x="8318059" y="3596638"/>
            <a:ext cx="1252664" cy="655321"/>
          </a:xfrm>
          <a:prstGeom prst="rect">
            <a:avLst/>
          </a:prstGeom>
        </p:spPr>
      </p:pic>
      <p:pic>
        <p:nvPicPr>
          <p:cNvPr id="6" name="Picture 5">
            <a:extLst>
              <a:ext uri="{FF2B5EF4-FFF2-40B4-BE49-F238E27FC236}">
                <a16:creationId xmlns:a16="http://schemas.microsoft.com/office/drawing/2014/main" id="{CFBD8C71-19BC-43CC-BA95-70E0C0F5E40B}"/>
              </a:ext>
            </a:extLst>
          </p:cNvPr>
          <p:cNvPicPr>
            <a:picLocks noChangeAspect="1"/>
          </p:cNvPicPr>
          <p:nvPr/>
        </p:nvPicPr>
        <p:blipFill>
          <a:blip r:embed="rId2"/>
          <a:stretch>
            <a:fillRect/>
          </a:stretch>
        </p:blipFill>
        <p:spPr>
          <a:xfrm>
            <a:off x="2311804" y="3596639"/>
            <a:ext cx="1252663" cy="655320"/>
          </a:xfrm>
          <a:prstGeom prst="rect">
            <a:avLst/>
          </a:prstGeom>
        </p:spPr>
      </p:pic>
    </p:spTree>
    <p:extLst>
      <p:ext uri="{BB962C8B-B14F-4D97-AF65-F5344CB8AC3E}">
        <p14:creationId xmlns:p14="http://schemas.microsoft.com/office/powerpoint/2010/main" val="92790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4DD1C3-869D-4C27-AD04-9C167A37D9D3}"/>
              </a:ext>
            </a:extLst>
          </p:cNvPr>
          <p:cNvSpPr>
            <a:spLocks noGrp="1"/>
          </p:cNvSpPr>
          <p:nvPr>
            <p:ph idx="1"/>
          </p:nvPr>
        </p:nvSpPr>
        <p:spPr>
          <a:xfrm>
            <a:off x="406400" y="431800"/>
            <a:ext cx="10718800" cy="6029960"/>
          </a:xfrm>
        </p:spPr>
        <p:txBody>
          <a:bodyPr>
            <a:normAutofit lnSpcReduction="10000"/>
          </a:bodyPr>
          <a:lstStyle/>
          <a:p>
            <a:pPr marL="0" indent="0">
              <a:buNone/>
            </a:pPr>
            <a:r>
              <a:rPr lang="en-US" b="1" dirty="0"/>
              <a:t>2. Bots &amp; Fake Accounts: </a:t>
            </a:r>
            <a:r>
              <a:rPr lang="en-US" dirty="0"/>
              <a:t>The investors want to know if the platform is crowded with fake and dummy accounts Your Task: Provide data on users (bots) who have liked every single photo on the site (since any normal user would not be able to do this).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solidFill>
                  <a:schemeClr val="accent1">
                    <a:lumMod val="50000"/>
                  </a:schemeClr>
                </a:solidFill>
              </a:rPr>
              <a:t>There are </a:t>
            </a:r>
            <a:r>
              <a:rPr lang="en-US" b="1" dirty="0">
                <a:solidFill>
                  <a:srgbClr val="FF0000"/>
                </a:solidFill>
              </a:rPr>
              <a:t>13 users</a:t>
            </a:r>
            <a:r>
              <a:rPr lang="en-US" b="1" dirty="0">
                <a:solidFill>
                  <a:schemeClr val="accent1">
                    <a:lumMod val="50000"/>
                  </a:schemeClr>
                </a:solidFill>
              </a:rPr>
              <a:t> who have liked every single photo posted on the site. Using the user id of these bots, they can be removed from the platform to make Instagram a spam free community.</a:t>
            </a:r>
          </a:p>
        </p:txBody>
      </p:sp>
      <p:pic>
        <p:nvPicPr>
          <p:cNvPr id="4" name="Picture 3">
            <a:extLst>
              <a:ext uri="{FF2B5EF4-FFF2-40B4-BE49-F238E27FC236}">
                <a16:creationId xmlns:a16="http://schemas.microsoft.com/office/drawing/2014/main" id="{2A9A2BEF-2D0D-4822-B565-20BFD6B4EA0A}"/>
              </a:ext>
            </a:extLst>
          </p:cNvPr>
          <p:cNvPicPr>
            <a:picLocks noChangeAspect="1"/>
          </p:cNvPicPr>
          <p:nvPr/>
        </p:nvPicPr>
        <p:blipFill>
          <a:blip r:embed="rId2"/>
          <a:stretch>
            <a:fillRect/>
          </a:stretch>
        </p:blipFill>
        <p:spPr>
          <a:xfrm>
            <a:off x="3374708" y="1739942"/>
            <a:ext cx="5137784" cy="3378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825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BC87-71B8-433A-9929-62128FEA528D}"/>
              </a:ext>
            </a:extLst>
          </p:cNvPr>
          <p:cNvSpPr>
            <a:spLocks noGrp="1"/>
          </p:cNvSpPr>
          <p:nvPr>
            <p:ph type="title"/>
          </p:nvPr>
        </p:nvSpPr>
        <p:spPr>
          <a:xfrm>
            <a:off x="853440" y="477520"/>
            <a:ext cx="10058400" cy="1290320"/>
          </a:xfrm>
        </p:spPr>
        <p:txBody>
          <a:bodyPr/>
          <a:lstStyle/>
          <a:p>
            <a:r>
              <a:rPr lang="en-US" dirty="0"/>
              <a:t>Summary:</a:t>
            </a:r>
          </a:p>
        </p:txBody>
      </p:sp>
      <p:sp>
        <p:nvSpPr>
          <p:cNvPr id="3" name="Content Placeholder 2">
            <a:extLst>
              <a:ext uri="{FF2B5EF4-FFF2-40B4-BE49-F238E27FC236}">
                <a16:creationId xmlns:a16="http://schemas.microsoft.com/office/drawing/2014/main" id="{2B740339-9F82-41D4-996D-BE79F4164B70}"/>
              </a:ext>
            </a:extLst>
          </p:cNvPr>
          <p:cNvSpPr>
            <a:spLocks noGrp="1"/>
          </p:cNvSpPr>
          <p:nvPr>
            <p:ph idx="1"/>
          </p:nvPr>
        </p:nvSpPr>
        <p:spPr>
          <a:xfrm>
            <a:off x="477520" y="1717040"/>
            <a:ext cx="10647680" cy="4592320"/>
          </a:xfrm>
        </p:spPr>
        <p:txBody>
          <a:bodyPr>
            <a:normAutofit/>
          </a:bodyPr>
          <a:lstStyle/>
          <a:p>
            <a:pPr marL="342900" indent="-342900">
              <a:lnSpc>
                <a:spcPct val="150000"/>
              </a:lnSpc>
              <a:buAutoNum type="arabicPeriod"/>
            </a:pPr>
            <a:r>
              <a:rPr lang="en-US" b="1" dirty="0"/>
              <a:t>The top 5 oldest customers who are considered to be the most loyal ones created their accounts in the month of May. </a:t>
            </a:r>
            <a:r>
              <a:rPr lang="en-US" b="1" dirty="0">
                <a:solidFill>
                  <a:srgbClr val="FF0000"/>
                </a:solidFill>
              </a:rPr>
              <a:t>Darby</a:t>
            </a:r>
            <a:r>
              <a:rPr lang="en-US" b="1" dirty="0"/>
              <a:t> was the first one to register .</a:t>
            </a:r>
          </a:p>
          <a:p>
            <a:pPr marL="342900" indent="-342900">
              <a:lnSpc>
                <a:spcPct val="150000"/>
              </a:lnSpc>
              <a:buAutoNum type="arabicPeriod"/>
            </a:pPr>
            <a:r>
              <a:rPr lang="en-US" b="1" dirty="0"/>
              <a:t>There are 5 users who have never posted a single picture on Instagram as of yet. </a:t>
            </a:r>
          </a:p>
          <a:p>
            <a:pPr marL="342900" indent="-342900">
              <a:lnSpc>
                <a:spcPct val="150000"/>
              </a:lnSpc>
              <a:buAutoNum type="arabicPeriod"/>
            </a:pPr>
            <a:r>
              <a:rPr lang="en-US" b="1" dirty="0"/>
              <a:t> The contest winner is </a:t>
            </a:r>
            <a:r>
              <a:rPr lang="en-US" b="1" dirty="0">
                <a:solidFill>
                  <a:srgbClr val="FF0000"/>
                </a:solidFill>
              </a:rPr>
              <a:t>Zack_Kemmer93 </a:t>
            </a:r>
            <a:r>
              <a:rPr lang="en-US" b="1" dirty="0"/>
              <a:t>whose id is 52 gets the 48 likes on a single photo. </a:t>
            </a:r>
          </a:p>
          <a:p>
            <a:pPr marL="342900" indent="-342900">
              <a:lnSpc>
                <a:spcPct val="150000"/>
              </a:lnSpc>
              <a:buAutoNum type="arabicPeriod"/>
            </a:pPr>
            <a:r>
              <a:rPr lang="en-US" b="1" dirty="0"/>
              <a:t> These are the 5 most commonly used hashtags on the platform i.e. </a:t>
            </a:r>
            <a:r>
              <a:rPr lang="en-US" b="1" dirty="0">
                <a:solidFill>
                  <a:srgbClr val="FF0000"/>
                </a:solidFill>
              </a:rPr>
              <a:t>smile, beach, party, fun, concert.</a:t>
            </a:r>
          </a:p>
          <a:p>
            <a:pPr marL="342900" indent="-342900">
              <a:lnSpc>
                <a:spcPct val="150000"/>
              </a:lnSpc>
              <a:buAutoNum type="arabicPeriod"/>
            </a:pPr>
            <a:r>
              <a:rPr lang="en-US" b="1" dirty="0"/>
              <a:t> There are </a:t>
            </a:r>
            <a:r>
              <a:rPr lang="en-US" b="1" dirty="0">
                <a:solidFill>
                  <a:srgbClr val="FF0000"/>
                </a:solidFill>
              </a:rPr>
              <a:t>13 bots </a:t>
            </a:r>
            <a:r>
              <a:rPr lang="en-US" b="1" dirty="0"/>
              <a:t>on the platform that could fill the app with spam and irrelevant content. </a:t>
            </a:r>
          </a:p>
          <a:p>
            <a:pPr marL="342900" indent="-342900">
              <a:lnSpc>
                <a:spcPct val="150000"/>
              </a:lnSpc>
              <a:buAutoNum type="arabicPeriod"/>
            </a:pPr>
            <a:r>
              <a:rPr lang="en-US" b="1" dirty="0"/>
              <a:t> It was found that </a:t>
            </a:r>
            <a:r>
              <a:rPr lang="en-US" b="1" dirty="0">
                <a:solidFill>
                  <a:srgbClr val="FF0000"/>
                </a:solidFill>
              </a:rPr>
              <a:t>Thursdays and Sundays </a:t>
            </a:r>
            <a:r>
              <a:rPr lang="en-US" b="1" dirty="0"/>
              <a:t>were the days when most users registered. </a:t>
            </a:r>
          </a:p>
          <a:p>
            <a:pPr marL="342900" indent="-342900">
              <a:lnSpc>
                <a:spcPct val="150000"/>
              </a:lnSpc>
              <a:buAutoNum type="arabicPeriod"/>
            </a:pPr>
            <a:r>
              <a:rPr lang="en-US" b="1" dirty="0"/>
              <a:t>On an average, a user was posting </a:t>
            </a:r>
            <a:r>
              <a:rPr lang="en-US" b="1" dirty="0">
                <a:solidFill>
                  <a:srgbClr val="FF0000"/>
                </a:solidFill>
              </a:rPr>
              <a:t>3-4 photos </a:t>
            </a:r>
            <a:r>
              <a:rPr lang="en-US" b="1" dirty="0"/>
              <a:t>in a year.</a:t>
            </a:r>
          </a:p>
        </p:txBody>
      </p:sp>
    </p:spTree>
    <p:extLst>
      <p:ext uri="{BB962C8B-B14F-4D97-AF65-F5344CB8AC3E}">
        <p14:creationId xmlns:p14="http://schemas.microsoft.com/office/powerpoint/2010/main" val="303303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74E9-9AA5-4280-88C0-F42D32100C9A}"/>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18469F58-BF58-45FD-85CD-F5809FF9F82A}"/>
              </a:ext>
            </a:extLst>
          </p:cNvPr>
          <p:cNvSpPr>
            <a:spLocks noGrp="1"/>
          </p:cNvSpPr>
          <p:nvPr>
            <p:ph idx="1"/>
          </p:nvPr>
        </p:nvSpPr>
        <p:spPr>
          <a:xfrm>
            <a:off x="640080" y="1882114"/>
            <a:ext cx="9255760" cy="4020846"/>
          </a:xfrm>
        </p:spPr>
        <p:txBody>
          <a:bodyPr/>
          <a:lstStyle/>
          <a:p>
            <a:pPr marL="0" indent="0">
              <a:lnSpc>
                <a:spcPct val="200000"/>
              </a:lnSpc>
              <a:buNone/>
            </a:pPr>
            <a:r>
              <a:rPr lang="en-US" b="1" dirty="0">
                <a:solidFill>
                  <a:schemeClr val="accent2">
                    <a:lumMod val="50000"/>
                  </a:schemeClr>
                </a:solidFill>
              </a:rPr>
              <a:t>SQL is one of the most crucial skills for anyone in a data driven position. It allows to draw information, build and </a:t>
            </a:r>
            <a:r>
              <a:rPr lang="en-US" b="1" dirty="0" err="1">
                <a:solidFill>
                  <a:schemeClr val="accent2">
                    <a:lumMod val="50000"/>
                  </a:schemeClr>
                </a:solidFill>
              </a:rPr>
              <a:t>analyse</a:t>
            </a:r>
            <a:r>
              <a:rPr lang="en-US" b="1" dirty="0">
                <a:solidFill>
                  <a:schemeClr val="accent2">
                    <a:lumMod val="50000"/>
                  </a:schemeClr>
                </a:solidFill>
              </a:rPr>
              <a:t> metrics efficiently. These insights helps us to find the most loyal customers, inactive users, commonly used hashtags, bots on the site. I learned that a lot of metrics other than the monetary ones could have a huge impact on the business decision making process.</a:t>
            </a:r>
          </a:p>
        </p:txBody>
      </p:sp>
    </p:spTree>
    <p:extLst>
      <p:ext uri="{BB962C8B-B14F-4D97-AF65-F5344CB8AC3E}">
        <p14:creationId xmlns:p14="http://schemas.microsoft.com/office/powerpoint/2010/main" val="2223633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021F-A824-46C7-9AE2-79BD697D1DB1}"/>
              </a:ext>
            </a:extLst>
          </p:cNvPr>
          <p:cNvSpPr>
            <a:spLocks noGrp="1"/>
          </p:cNvSpPr>
          <p:nvPr>
            <p:ph type="ctrTitle"/>
          </p:nvPr>
        </p:nvSpPr>
        <p:spPr>
          <a:xfrm>
            <a:off x="1056640" y="2091262"/>
            <a:ext cx="9692640" cy="2704257"/>
          </a:xfrm>
        </p:spPr>
        <p:txBody>
          <a:bodyPr/>
          <a:lstStyle/>
          <a:p>
            <a:r>
              <a:rPr lang="en-US" dirty="0"/>
              <a:t>Thank you </a:t>
            </a:r>
          </a:p>
        </p:txBody>
      </p:sp>
    </p:spTree>
    <p:extLst>
      <p:ext uri="{BB962C8B-B14F-4D97-AF65-F5344CB8AC3E}">
        <p14:creationId xmlns:p14="http://schemas.microsoft.com/office/powerpoint/2010/main" val="260312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24C1-6BC2-41FB-8780-E89033C8A114}"/>
              </a:ext>
            </a:extLst>
          </p:cNvPr>
          <p:cNvSpPr>
            <a:spLocks noGrp="1"/>
          </p:cNvSpPr>
          <p:nvPr>
            <p:ph type="title"/>
          </p:nvPr>
        </p:nvSpPr>
        <p:spPr/>
        <p:txBody>
          <a:bodyPr>
            <a:normAutofit fontScale="90000"/>
          </a:bodyPr>
          <a:lstStyle/>
          <a:p>
            <a:r>
              <a:rPr lang="en-US" b="1" dirty="0"/>
              <a:t>Instagram User Analytics</a:t>
            </a:r>
            <a:br>
              <a:rPr lang="en-US" b="1" dirty="0"/>
            </a:br>
            <a:endParaRPr lang="en-US" dirty="0"/>
          </a:p>
        </p:txBody>
      </p:sp>
      <p:sp>
        <p:nvSpPr>
          <p:cNvPr id="3" name="Content Placeholder 2">
            <a:extLst>
              <a:ext uri="{FF2B5EF4-FFF2-40B4-BE49-F238E27FC236}">
                <a16:creationId xmlns:a16="http://schemas.microsoft.com/office/drawing/2014/main" id="{791A4D85-4B78-41E6-B36A-C4C3F2D01D7B}"/>
              </a:ext>
            </a:extLst>
          </p:cNvPr>
          <p:cNvSpPr>
            <a:spLocks noGrp="1"/>
          </p:cNvSpPr>
          <p:nvPr>
            <p:ph idx="1"/>
          </p:nvPr>
        </p:nvSpPr>
        <p:spPr>
          <a:xfrm>
            <a:off x="763929" y="1759352"/>
            <a:ext cx="10361271" cy="4275688"/>
          </a:xfrm>
        </p:spPr>
        <p:txBody>
          <a:bodyPr/>
          <a:lstStyle/>
          <a:p>
            <a:pPr marL="0" indent="0">
              <a:buNone/>
            </a:pPr>
            <a:r>
              <a:rPr lang="en-US" sz="2400" b="1" dirty="0"/>
              <a:t>Project Description:</a:t>
            </a:r>
          </a:p>
          <a:p>
            <a:pPr marL="0" indent="0">
              <a:lnSpc>
                <a:spcPct val="150000"/>
              </a:lnSpc>
              <a:buNone/>
            </a:pPr>
            <a:r>
              <a:rPr lang="en-US" dirty="0"/>
              <a:t>User analysis is the process by which we track how users engage and interact with our digital product (software or mobile application) in an attempt to derive business insights for marketing, product &amp; development teams.</a:t>
            </a:r>
            <a:br>
              <a:rPr lang="en-US" dirty="0"/>
            </a:br>
            <a:r>
              <a:rPr lang="en-US" dirty="0"/>
              <a:t>These insights are then used by teams across the business to launch a new marketing campaign, decide on features to build for an app, track the success of the app by measuring user engagement and improve the experience altogether while helping the business grow.</a:t>
            </a:r>
            <a:br>
              <a:rPr lang="en-US" dirty="0"/>
            </a:br>
            <a:r>
              <a:rPr lang="en-US" dirty="0"/>
              <a:t>You are working with the product team of Instagram and the product manager has asked you to provide insights on the questions asked by the management team.</a:t>
            </a:r>
          </a:p>
        </p:txBody>
      </p:sp>
    </p:spTree>
    <p:extLst>
      <p:ext uri="{BB962C8B-B14F-4D97-AF65-F5344CB8AC3E}">
        <p14:creationId xmlns:p14="http://schemas.microsoft.com/office/powerpoint/2010/main" val="39136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38E26-9247-43CA-8DC7-3CFC63F2B16D}"/>
              </a:ext>
            </a:extLst>
          </p:cNvPr>
          <p:cNvSpPr>
            <a:spLocks noGrp="1"/>
          </p:cNvSpPr>
          <p:nvPr>
            <p:ph idx="1"/>
          </p:nvPr>
        </p:nvSpPr>
        <p:spPr>
          <a:xfrm>
            <a:off x="870995" y="956069"/>
            <a:ext cx="10450010" cy="4945862"/>
          </a:xfrm>
        </p:spPr>
        <p:txBody>
          <a:bodyPr/>
          <a:lstStyle/>
          <a:p>
            <a:pPr marL="0" indent="0">
              <a:lnSpc>
                <a:spcPct val="150000"/>
              </a:lnSpc>
              <a:buNone/>
            </a:pPr>
            <a:r>
              <a:rPr lang="en-US" sz="2400" b="1" dirty="0"/>
              <a:t>Approach</a:t>
            </a:r>
          </a:p>
          <a:p>
            <a:pPr marL="0" indent="0">
              <a:lnSpc>
                <a:spcPct val="150000"/>
              </a:lnSpc>
              <a:buNone/>
            </a:pPr>
            <a:r>
              <a:rPr lang="en-US" dirty="0"/>
              <a:t>Identify all the tables I'll need in the query. Join tables containing the data you need to display or the data used in the WHERE part of the query. Display all data to check if I've joined everything correctly and to see the result of such a query.</a:t>
            </a:r>
          </a:p>
          <a:p>
            <a:pPr marL="0" indent="0">
              <a:lnSpc>
                <a:spcPct val="150000"/>
              </a:lnSpc>
              <a:buNone/>
            </a:pPr>
            <a:endParaRPr lang="en-US" b="1" dirty="0"/>
          </a:p>
          <a:p>
            <a:pPr marL="0" indent="0">
              <a:lnSpc>
                <a:spcPct val="150000"/>
              </a:lnSpc>
              <a:buNone/>
            </a:pPr>
            <a:r>
              <a:rPr lang="en-US" sz="2400" b="1" dirty="0"/>
              <a:t>Tech Stack Used</a:t>
            </a:r>
          </a:p>
          <a:p>
            <a:pPr marL="0" indent="0">
              <a:lnSpc>
                <a:spcPct val="150000"/>
              </a:lnSpc>
              <a:buNone/>
            </a:pPr>
            <a:r>
              <a:rPr lang="en-US" dirty="0"/>
              <a:t>I only used the MYSQL Workbench to clean the data, there were no duplicates and other unknown values. I also created a relational schema and executed some SQL queries on the software to find insights.</a:t>
            </a:r>
            <a:endParaRPr lang="en-US" b="1" dirty="0"/>
          </a:p>
        </p:txBody>
      </p:sp>
    </p:spTree>
    <p:extLst>
      <p:ext uri="{BB962C8B-B14F-4D97-AF65-F5344CB8AC3E}">
        <p14:creationId xmlns:p14="http://schemas.microsoft.com/office/powerpoint/2010/main" val="2830081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8BFC79-F99B-41E0-9A07-16799AF0F2B6}"/>
              </a:ext>
            </a:extLst>
          </p:cNvPr>
          <p:cNvSpPr>
            <a:spLocks noGrp="1"/>
          </p:cNvSpPr>
          <p:nvPr>
            <p:ph idx="1"/>
          </p:nvPr>
        </p:nvSpPr>
        <p:spPr>
          <a:xfrm>
            <a:off x="570246" y="518160"/>
            <a:ext cx="10382234" cy="6045200"/>
          </a:xfrm>
        </p:spPr>
        <p:txBody>
          <a:bodyPr/>
          <a:lstStyle/>
          <a:p>
            <a:pPr marL="0" indent="0">
              <a:buNone/>
            </a:pPr>
            <a:r>
              <a:rPr lang="en-US" sz="2400" b="1" dirty="0"/>
              <a:t>Insights </a:t>
            </a:r>
          </a:p>
          <a:p>
            <a:pPr marL="0" indent="0">
              <a:lnSpc>
                <a:spcPct val="150000"/>
              </a:lnSpc>
              <a:buNone/>
            </a:pPr>
            <a:r>
              <a:rPr lang="en-US" dirty="0"/>
              <a:t>You are required to provide a detailed report answering the questions below : </a:t>
            </a:r>
          </a:p>
          <a:p>
            <a:pPr marL="0" indent="0">
              <a:lnSpc>
                <a:spcPct val="150000"/>
              </a:lnSpc>
              <a:buNone/>
            </a:pPr>
            <a:r>
              <a:rPr lang="en-US" b="1" dirty="0">
                <a:solidFill>
                  <a:srgbClr val="FF0000"/>
                </a:solidFill>
              </a:rPr>
              <a:t>A) Marketing</a:t>
            </a:r>
            <a:r>
              <a:rPr lang="en-US" dirty="0">
                <a:solidFill>
                  <a:srgbClr val="FF0000"/>
                </a:solidFill>
              </a:rPr>
              <a:t>:</a:t>
            </a:r>
            <a:r>
              <a:rPr lang="en-US" dirty="0"/>
              <a:t> The marketing team wants to launch some campaigns, and they need your help with the following </a:t>
            </a:r>
          </a:p>
          <a:p>
            <a:pPr marL="0" indent="0">
              <a:lnSpc>
                <a:spcPct val="150000"/>
              </a:lnSpc>
              <a:buNone/>
            </a:pPr>
            <a:r>
              <a:rPr lang="en-US" b="1" dirty="0"/>
              <a:t>1.Rewarding Most Loyal Users: </a:t>
            </a:r>
            <a:r>
              <a:rPr lang="en-US" dirty="0"/>
              <a:t>People who have been using the platform for the longest time. Your Task: Find the 5 oldest users of the Instagram from the database provided</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r>
              <a:rPr lang="en-US" b="1" dirty="0">
                <a:solidFill>
                  <a:schemeClr val="accent2">
                    <a:lumMod val="50000"/>
                  </a:schemeClr>
                </a:solidFill>
              </a:rPr>
              <a:t>These are the </a:t>
            </a:r>
            <a:r>
              <a:rPr lang="en-US" b="1" dirty="0">
                <a:solidFill>
                  <a:srgbClr val="FF0000"/>
                </a:solidFill>
              </a:rPr>
              <a:t>5 candidates </a:t>
            </a:r>
            <a:r>
              <a:rPr lang="en-US" b="1" dirty="0">
                <a:solidFill>
                  <a:schemeClr val="accent2">
                    <a:lumMod val="50000"/>
                  </a:schemeClr>
                </a:solidFill>
              </a:rPr>
              <a:t>who have been using the platform for the longest time.</a:t>
            </a:r>
          </a:p>
        </p:txBody>
      </p:sp>
      <p:pic>
        <p:nvPicPr>
          <p:cNvPr id="4" name="Picture 3">
            <a:extLst>
              <a:ext uri="{FF2B5EF4-FFF2-40B4-BE49-F238E27FC236}">
                <a16:creationId xmlns:a16="http://schemas.microsoft.com/office/drawing/2014/main" id="{90F33ED2-E626-4DB9-8EF8-FA0FD50E6051}"/>
              </a:ext>
            </a:extLst>
          </p:cNvPr>
          <p:cNvPicPr>
            <a:picLocks noChangeAspect="1"/>
          </p:cNvPicPr>
          <p:nvPr/>
        </p:nvPicPr>
        <p:blipFill rotWithShape="1">
          <a:blip r:embed="rId2"/>
          <a:srcRect l="14166" t="31704" r="60417" b="41778"/>
          <a:stretch/>
        </p:blipFill>
        <p:spPr>
          <a:xfrm>
            <a:off x="3210560" y="3540760"/>
            <a:ext cx="4033520" cy="24892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5047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89518-0202-4703-B545-7D2C8D035411}"/>
              </a:ext>
            </a:extLst>
          </p:cNvPr>
          <p:cNvSpPr>
            <a:spLocks noGrp="1"/>
          </p:cNvSpPr>
          <p:nvPr>
            <p:ph idx="1"/>
          </p:nvPr>
        </p:nvSpPr>
        <p:spPr>
          <a:xfrm>
            <a:off x="386080" y="355600"/>
            <a:ext cx="10546080" cy="5791200"/>
          </a:xfrm>
        </p:spPr>
        <p:txBody>
          <a:bodyPr>
            <a:normAutofit/>
          </a:bodyPr>
          <a:lstStyle/>
          <a:p>
            <a:pPr marL="0" indent="0">
              <a:lnSpc>
                <a:spcPct val="150000"/>
              </a:lnSpc>
              <a:buNone/>
            </a:pPr>
            <a:r>
              <a:rPr lang="en-US" b="1" dirty="0"/>
              <a:t>2. Remind Inactive Users to Start Posting: </a:t>
            </a:r>
            <a:r>
              <a:rPr lang="en-US" dirty="0"/>
              <a:t>By sending them promotional emails to post their 1st photo. Your Task: Find the users who have never posted a single photo on Instagram.</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r>
              <a:rPr lang="en-US" sz="1600" b="1" dirty="0">
                <a:solidFill>
                  <a:schemeClr val="accent2">
                    <a:lumMod val="50000"/>
                  </a:schemeClr>
                </a:solidFill>
              </a:rPr>
              <a:t>There are total </a:t>
            </a:r>
            <a:r>
              <a:rPr lang="en-US" sz="1600" b="1" dirty="0">
                <a:solidFill>
                  <a:srgbClr val="FF0000"/>
                </a:solidFill>
              </a:rPr>
              <a:t>100 users </a:t>
            </a:r>
            <a:r>
              <a:rPr lang="en-US" sz="1600" b="1" dirty="0">
                <a:solidFill>
                  <a:schemeClr val="accent2">
                    <a:lumMod val="50000"/>
                  </a:schemeClr>
                </a:solidFill>
              </a:rPr>
              <a:t>out of which only </a:t>
            </a:r>
            <a:r>
              <a:rPr lang="en-US" sz="1600" b="1" dirty="0">
                <a:solidFill>
                  <a:srgbClr val="FF0000"/>
                </a:solidFill>
              </a:rPr>
              <a:t>74 users </a:t>
            </a:r>
            <a:r>
              <a:rPr lang="en-US" sz="1600" b="1" dirty="0">
                <a:solidFill>
                  <a:schemeClr val="accent2">
                    <a:lumMod val="50000"/>
                  </a:schemeClr>
                </a:solidFill>
              </a:rPr>
              <a:t>post the pictures on Instagram and </a:t>
            </a:r>
            <a:r>
              <a:rPr lang="en-US" sz="1600" b="1" dirty="0">
                <a:solidFill>
                  <a:srgbClr val="FF0000"/>
                </a:solidFill>
              </a:rPr>
              <a:t>26</a:t>
            </a:r>
            <a:r>
              <a:rPr lang="en-US" sz="1600" b="1" dirty="0">
                <a:solidFill>
                  <a:schemeClr val="accent2">
                    <a:lumMod val="50000"/>
                  </a:schemeClr>
                </a:solidFill>
              </a:rPr>
              <a:t> are those users who never posted a single photo on Instagram. We have to send them promotional emails to posts their 1st photo. Details of those 26 users are in the above picture.</a:t>
            </a:r>
          </a:p>
        </p:txBody>
      </p:sp>
      <p:pic>
        <p:nvPicPr>
          <p:cNvPr id="4" name="Picture 3">
            <a:extLst>
              <a:ext uri="{FF2B5EF4-FFF2-40B4-BE49-F238E27FC236}">
                <a16:creationId xmlns:a16="http://schemas.microsoft.com/office/drawing/2014/main" id="{8EB62C76-F310-4A65-BCD4-06349568993F}"/>
              </a:ext>
            </a:extLst>
          </p:cNvPr>
          <p:cNvPicPr>
            <a:picLocks noChangeAspect="1"/>
          </p:cNvPicPr>
          <p:nvPr/>
        </p:nvPicPr>
        <p:blipFill rotWithShape="1">
          <a:blip r:embed="rId2"/>
          <a:srcRect l="51647" t="28653" r="9302" b="31923"/>
          <a:stretch/>
        </p:blipFill>
        <p:spPr>
          <a:xfrm>
            <a:off x="2600960" y="1402080"/>
            <a:ext cx="5222240" cy="3342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6591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0BAB4D-B561-4C2B-BE1B-897615F89ACB}"/>
              </a:ext>
            </a:extLst>
          </p:cNvPr>
          <p:cNvSpPr>
            <a:spLocks noGrp="1"/>
          </p:cNvSpPr>
          <p:nvPr>
            <p:ph idx="1"/>
          </p:nvPr>
        </p:nvSpPr>
        <p:spPr>
          <a:xfrm>
            <a:off x="487680" y="508000"/>
            <a:ext cx="10769600" cy="6278880"/>
          </a:xfrm>
        </p:spPr>
        <p:txBody>
          <a:bodyPr>
            <a:normAutofit/>
          </a:bodyPr>
          <a:lstStyle/>
          <a:p>
            <a:pPr marL="0" indent="0">
              <a:lnSpc>
                <a:spcPct val="150000"/>
              </a:lnSpc>
              <a:buNone/>
            </a:pPr>
            <a:r>
              <a:rPr lang="en-US" sz="2000" b="1" dirty="0"/>
              <a:t>3. Declaring Contest Winner: </a:t>
            </a:r>
            <a:r>
              <a:rPr lang="en-US" dirty="0"/>
              <a:t>The team started a contest and the user who gets the most likes on a single photo will win the contest now they wish to declare the winner. </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r>
              <a:rPr lang="en-US" b="1" dirty="0">
                <a:solidFill>
                  <a:schemeClr val="accent2">
                    <a:lumMod val="50000"/>
                  </a:schemeClr>
                </a:solidFill>
              </a:rPr>
              <a:t>Our Task: Identify the winner of the contest and provide their details to the team And the contest winner is </a:t>
            </a:r>
            <a:r>
              <a:rPr lang="en-US" b="1" dirty="0">
                <a:solidFill>
                  <a:srgbClr val="FF0000"/>
                </a:solidFill>
              </a:rPr>
              <a:t>Zack_Kemmer93 </a:t>
            </a:r>
            <a:r>
              <a:rPr lang="en-US" b="1" dirty="0">
                <a:solidFill>
                  <a:schemeClr val="accent2">
                    <a:lumMod val="50000"/>
                  </a:schemeClr>
                </a:solidFill>
              </a:rPr>
              <a:t>whose id is </a:t>
            </a:r>
            <a:r>
              <a:rPr lang="en-US" b="1" dirty="0">
                <a:solidFill>
                  <a:srgbClr val="FF0000"/>
                </a:solidFill>
              </a:rPr>
              <a:t>52</a:t>
            </a:r>
            <a:r>
              <a:rPr lang="en-US" b="1" dirty="0">
                <a:solidFill>
                  <a:schemeClr val="accent2">
                    <a:lumMod val="50000"/>
                  </a:schemeClr>
                </a:solidFill>
              </a:rPr>
              <a:t> gets the </a:t>
            </a:r>
            <a:r>
              <a:rPr lang="en-US" b="1" dirty="0">
                <a:solidFill>
                  <a:srgbClr val="FF0000"/>
                </a:solidFill>
              </a:rPr>
              <a:t>48 likes </a:t>
            </a:r>
            <a:r>
              <a:rPr lang="en-US" b="1" dirty="0">
                <a:solidFill>
                  <a:schemeClr val="accent2">
                    <a:lumMod val="50000"/>
                  </a:schemeClr>
                </a:solidFill>
              </a:rPr>
              <a:t>on a single photo.</a:t>
            </a:r>
          </a:p>
        </p:txBody>
      </p:sp>
      <p:pic>
        <p:nvPicPr>
          <p:cNvPr id="4" name="Picture 3">
            <a:extLst>
              <a:ext uri="{FF2B5EF4-FFF2-40B4-BE49-F238E27FC236}">
                <a16:creationId xmlns:a16="http://schemas.microsoft.com/office/drawing/2014/main" id="{9D81BBC9-D3B9-4684-9FE8-60AE99966CA0}"/>
              </a:ext>
            </a:extLst>
          </p:cNvPr>
          <p:cNvPicPr>
            <a:picLocks noChangeAspect="1"/>
          </p:cNvPicPr>
          <p:nvPr/>
        </p:nvPicPr>
        <p:blipFill rotWithShape="1">
          <a:blip r:embed="rId2"/>
          <a:srcRect l="51668" t="42518" r="999" b="9335"/>
          <a:stretch/>
        </p:blipFill>
        <p:spPr>
          <a:xfrm>
            <a:off x="2499360" y="1635760"/>
            <a:ext cx="5770880" cy="330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173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C8D1C-B09A-439C-84F7-4F9A667ADEFC}"/>
              </a:ext>
            </a:extLst>
          </p:cNvPr>
          <p:cNvSpPr>
            <a:spLocks noGrp="1"/>
          </p:cNvSpPr>
          <p:nvPr>
            <p:ph idx="1"/>
          </p:nvPr>
        </p:nvSpPr>
        <p:spPr>
          <a:xfrm>
            <a:off x="320040" y="436880"/>
            <a:ext cx="10886440" cy="6009640"/>
          </a:xfrm>
        </p:spPr>
        <p:txBody>
          <a:bodyPr>
            <a:normAutofit fontScale="92500" lnSpcReduction="20000"/>
          </a:bodyPr>
          <a:lstStyle/>
          <a:p>
            <a:pPr marL="0" indent="0">
              <a:lnSpc>
                <a:spcPct val="150000"/>
              </a:lnSpc>
              <a:buNone/>
            </a:pPr>
            <a:r>
              <a:rPr lang="en-US" b="1" dirty="0"/>
              <a:t>4. Hashtag Researching: </a:t>
            </a:r>
            <a:r>
              <a:rPr lang="en-US" dirty="0"/>
              <a:t>A partner brand wants to know, which hashtags to use in the post to reach the most people on the platform. Your Task: Identify and suggest the top 5 most commonly used hashtags on the platform</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r>
              <a:rPr lang="en-US" b="1" dirty="0">
                <a:solidFill>
                  <a:schemeClr val="accent2">
                    <a:lumMod val="50000"/>
                  </a:schemeClr>
                </a:solidFill>
              </a:rPr>
              <a:t>These are the </a:t>
            </a:r>
            <a:r>
              <a:rPr lang="en-US" b="1" dirty="0">
                <a:solidFill>
                  <a:srgbClr val="FF0000"/>
                </a:solidFill>
              </a:rPr>
              <a:t>5 most commonly used hashtags </a:t>
            </a:r>
            <a:r>
              <a:rPr lang="en-US" b="1" dirty="0">
                <a:solidFill>
                  <a:schemeClr val="accent2">
                    <a:lumMod val="50000"/>
                  </a:schemeClr>
                </a:solidFill>
              </a:rPr>
              <a:t>on the platform i.e. smile, beach, party, fun, concert. Instagram can suggest their partner brand to add these on their new posts to reach out to most people who are using the platform.</a:t>
            </a:r>
          </a:p>
        </p:txBody>
      </p:sp>
      <p:pic>
        <p:nvPicPr>
          <p:cNvPr id="4" name="Picture 3">
            <a:extLst>
              <a:ext uri="{FF2B5EF4-FFF2-40B4-BE49-F238E27FC236}">
                <a16:creationId xmlns:a16="http://schemas.microsoft.com/office/drawing/2014/main" id="{EF76CA61-A0A0-4097-8E93-D080756F2F53}"/>
              </a:ext>
            </a:extLst>
          </p:cNvPr>
          <p:cNvPicPr>
            <a:picLocks noChangeAspect="1"/>
          </p:cNvPicPr>
          <p:nvPr/>
        </p:nvPicPr>
        <p:blipFill rotWithShape="1">
          <a:blip r:embed="rId2"/>
          <a:srcRect l="52250" t="46889" b="8889"/>
          <a:stretch/>
        </p:blipFill>
        <p:spPr>
          <a:xfrm>
            <a:off x="2501658" y="1605280"/>
            <a:ext cx="6119102" cy="3423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426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00395-51EB-45F5-8544-79FBD62A4AC7}"/>
              </a:ext>
            </a:extLst>
          </p:cNvPr>
          <p:cNvSpPr>
            <a:spLocks noGrp="1"/>
          </p:cNvSpPr>
          <p:nvPr>
            <p:ph idx="1"/>
          </p:nvPr>
        </p:nvSpPr>
        <p:spPr>
          <a:xfrm>
            <a:off x="355600" y="416560"/>
            <a:ext cx="10759440" cy="6136640"/>
          </a:xfrm>
        </p:spPr>
        <p:txBody>
          <a:bodyPr>
            <a:normAutofit fontScale="92500" lnSpcReduction="20000"/>
          </a:bodyPr>
          <a:lstStyle/>
          <a:p>
            <a:pPr marL="0" indent="0">
              <a:lnSpc>
                <a:spcPct val="150000"/>
              </a:lnSpc>
              <a:buNone/>
            </a:pPr>
            <a:r>
              <a:rPr lang="en-US" b="1" dirty="0"/>
              <a:t>5. Launch AD Campaign: </a:t>
            </a:r>
            <a:r>
              <a:rPr lang="en-US" dirty="0"/>
              <a:t>The team wants to know, which day would be the best day to launch ADs. Your Task: What day of the week do most users register on? Provide insights on when to schedule an ad campaign.</a:t>
            </a:r>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b="1" dirty="0">
              <a:solidFill>
                <a:schemeClr val="accent2">
                  <a:lumMod val="50000"/>
                </a:schemeClr>
              </a:solidFill>
            </a:endParaRPr>
          </a:p>
          <a:p>
            <a:pPr marL="0" indent="0">
              <a:lnSpc>
                <a:spcPct val="150000"/>
              </a:lnSpc>
              <a:buNone/>
            </a:pPr>
            <a:r>
              <a:rPr lang="en-US" b="1" dirty="0">
                <a:solidFill>
                  <a:srgbClr val="FF0000"/>
                </a:solidFill>
              </a:rPr>
              <a:t>Thursdays and Sundays</a:t>
            </a:r>
            <a:r>
              <a:rPr lang="en-US" b="1" dirty="0">
                <a:solidFill>
                  <a:schemeClr val="accent2">
                    <a:lumMod val="50000"/>
                  </a:schemeClr>
                </a:solidFill>
              </a:rPr>
              <a:t> were the days when most users registered and these days would be the most appropriate days to launch Advertisements in order to reach the maximum audience</a:t>
            </a:r>
          </a:p>
        </p:txBody>
      </p:sp>
      <p:pic>
        <p:nvPicPr>
          <p:cNvPr id="4" name="Picture 3">
            <a:extLst>
              <a:ext uri="{FF2B5EF4-FFF2-40B4-BE49-F238E27FC236}">
                <a16:creationId xmlns:a16="http://schemas.microsoft.com/office/drawing/2014/main" id="{6FC9E1CD-1A8C-4EC0-A89A-5A578017CA1B}"/>
              </a:ext>
            </a:extLst>
          </p:cNvPr>
          <p:cNvPicPr>
            <a:picLocks noChangeAspect="1"/>
          </p:cNvPicPr>
          <p:nvPr/>
        </p:nvPicPr>
        <p:blipFill rotWithShape="1">
          <a:blip r:embed="rId2"/>
          <a:srcRect l="51833" t="51704" r="750" b="12000"/>
          <a:stretch/>
        </p:blipFill>
        <p:spPr>
          <a:xfrm>
            <a:off x="2428241" y="1686561"/>
            <a:ext cx="6473536" cy="328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376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979F6-01FC-40A8-B94E-EAA01FFEE7D0}"/>
              </a:ext>
            </a:extLst>
          </p:cNvPr>
          <p:cNvSpPr>
            <a:spLocks noGrp="1"/>
          </p:cNvSpPr>
          <p:nvPr>
            <p:ph idx="1"/>
          </p:nvPr>
        </p:nvSpPr>
        <p:spPr>
          <a:xfrm>
            <a:off x="294640" y="436880"/>
            <a:ext cx="10830560" cy="6004560"/>
          </a:xfrm>
        </p:spPr>
        <p:txBody>
          <a:bodyPr/>
          <a:lstStyle/>
          <a:p>
            <a:pPr marL="0" indent="0">
              <a:buNone/>
            </a:pPr>
            <a:r>
              <a:rPr lang="en-US" b="1" dirty="0">
                <a:solidFill>
                  <a:srgbClr val="FF0000"/>
                </a:solidFill>
              </a:rPr>
              <a:t>B) Investor Metrics: </a:t>
            </a:r>
            <a:r>
              <a:rPr lang="en-US" dirty="0"/>
              <a:t>Our investors want to know if Instagram is performing well and is not becoming redundant like Facebook, they want to assess the app on the following grounds</a:t>
            </a:r>
          </a:p>
          <a:p>
            <a:pPr marL="0" indent="0">
              <a:buNone/>
            </a:pPr>
            <a:r>
              <a:rPr lang="en-US" b="1" dirty="0"/>
              <a:t>1.User Engagement: </a:t>
            </a:r>
            <a:r>
              <a:rPr lang="en-US" dirty="0"/>
              <a:t>Are users still as active and post on Instagram or they are making fewer posts Your Task: Provide how many times does average user posts on Instagram. Also, provide the total number of photos on Instagram/total number of users.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solidFill>
                <a:schemeClr val="accent1">
                  <a:lumMod val="50000"/>
                </a:schemeClr>
              </a:solidFill>
            </a:endParaRPr>
          </a:p>
          <a:p>
            <a:pPr marL="0" indent="0">
              <a:buNone/>
            </a:pPr>
            <a:r>
              <a:rPr lang="en-US" b="1" dirty="0">
                <a:solidFill>
                  <a:srgbClr val="FF0000"/>
                </a:solidFill>
              </a:rPr>
              <a:t>Total number of posts are</a:t>
            </a:r>
            <a:r>
              <a:rPr lang="en-US" b="1" dirty="0">
                <a:solidFill>
                  <a:schemeClr val="accent1">
                    <a:lumMod val="50000"/>
                  </a:schemeClr>
                </a:solidFill>
              </a:rPr>
              <a:t> </a:t>
            </a:r>
            <a:r>
              <a:rPr lang="en-US" b="1" dirty="0">
                <a:solidFill>
                  <a:srgbClr val="FF0000"/>
                </a:solidFill>
              </a:rPr>
              <a:t>257</a:t>
            </a:r>
            <a:r>
              <a:rPr lang="en-US" b="1" dirty="0">
                <a:solidFill>
                  <a:schemeClr val="accent1">
                    <a:lumMod val="50000"/>
                  </a:schemeClr>
                </a:solidFill>
              </a:rPr>
              <a:t> and </a:t>
            </a:r>
            <a:r>
              <a:rPr lang="en-US" b="1" dirty="0">
                <a:solidFill>
                  <a:srgbClr val="FF0000"/>
                </a:solidFill>
              </a:rPr>
              <a:t>total number of users are 100</a:t>
            </a:r>
            <a:r>
              <a:rPr lang="en-US" b="1" dirty="0">
                <a:solidFill>
                  <a:schemeClr val="accent1">
                    <a:lumMod val="50000"/>
                  </a:schemeClr>
                </a:solidFill>
              </a:rPr>
              <a:t>. On average, a user posts </a:t>
            </a:r>
            <a:r>
              <a:rPr lang="en-US" b="1" dirty="0">
                <a:solidFill>
                  <a:srgbClr val="FF0000"/>
                </a:solidFill>
              </a:rPr>
              <a:t>3-4</a:t>
            </a:r>
            <a:r>
              <a:rPr lang="en-US" b="1" dirty="0">
                <a:solidFill>
                  <a:schemeClr val="accent1">
                    <a:lumMod val="50000"/>
                  </a:schemeClr>
                </a:solidFill>
              </a:rPr>
              <a:t> photos in a year on Instagram.</a:t>
            </a:r>
          </a:p>
        </p:txBody>
      </p:sp>
      <p:pic>
        <p:nvPicPr>
          <p:cNvPr id="4" name="Picture 3">
            <a:extLst>
              <a:ext uri="{FF2B5EF4-FFF2-40B4-BE49-F238E27FC236}">
                <a16:creationId xmlns:a16="http://schemas.microsoft.com/office/drawing/2014/main" id="{7CCEF783-460F-4025-B9EC-88E9145DE3A5}"/>
              </a:ext>
            </a:extLst>
          </p:cNvPr>
          <p:cNvPicPr>
            <a:picLocks noChangeAspect="1"/>
          </p:cNvPicPr>
          <p:nvPr/>
        </p:nvPicPr>
        <p:blipFill rotWithShape="1">
          <a:blip r:embed="rId2"/>
          <a:srcRect l="51750" t="50000" b="8148"/>
          <a:stretch/>
        </p:blipFill>
        <p:spPr>
          <a:xfrm>
            <a:off x="533400" y="2489200"/>
            <a:ext cx="4560347" cy="2225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AE3A4B7-1FAA-4978-8B2C-CA218703E1B9}"/>
              </a:ext>
            </a:extLst>
          </p:cNvPr>
          <p:cNvPicPr>
            <a:picLocks noChangeAspect="1"/>
          </p:cNvPicPr>
          <p:nvPr/>
        </p:nvPicPr>
        <p:blipFill rotWithShape="1">
          <a:blip r:embed="rId3"/>
          <a:srcRect l="51583" t="40296" r="15083" b="35111"/>
          <a:stretch/>
        </p:blipFill>
        <p:spPr>
          <a:xfrm>
            <a:off x="5964279" y="2098040"/>
            <a:ext cx="3931920" cy="1631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34AFE60-3B2D-47B0-A0A8-8281BADB57E9}"/>
              </a:ext>
            </a:extLst>
          </p:cNvPr>
          <p:cNvPicPr>
            <a:picLocks noChangeAspect="1"/>
          </p:cNvPicPr>
          <p:nvPr/>
        </p:nvPicPr>
        <p:blipFill rotWithShape="1">
          <a:blip r:embed="rId4"/>
          <a:srcRect l="50999" t="40148" r="12750" b="36371"/>
          <a:stretch/>
        </p:blipFill>
        <p:spPr>
          <a:xfrm>
            <a:off x="5709920" y="3898367"/>
            <a:ext cx="4478293" cy="1631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4100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1487</TotalTime>
  <Words>1073</Words>
  <Application>Microsoft Office PowerPoint</Application>
  <PresentationFormat>Widescreen</PresentationFormat>
  <Paragraphs>95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Abadi MT Condensed Light</vt:lpstr>
      <vt:lpstr>Arial</vt:lpstr>
      <vt:lpstr>Century Gothic</vt:lpstr>
      <vt:lpstr>Garamond</vt:lpstr>
      <vt:lpstr>Savon</vt:lpstr>
      <vt:lpstr>Instagram user analytics    (Project-2)</vt:lpstr>
      <vt:lpstr>Instagram User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Result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user analytics    (Project-2)</dc:title>
  <dc:creator>Akriti Panchbudhe</dc:creator>
  <cp:lastModifiedBy>Akriti Panchbudhe</cp:lastModifiedBy>
  <cp:revision>16</cp:revision>
  <dcterms:created xsi:type="dcterms:W3CDTF">2023-02-14T11:48:57Z</dcterms:created>
  <dcterms:modified xsi:type="dcterms:W3CDTF">2023-02-15T12:36:01Z</dcterms:modified>
</cp:coreProperties>
</file>